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gF0lzRQzzDzwTxXYDk3cJPq/dg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85894B-FA8B-4192-9BEA-908D95F677E4}">
  <a:tblStyle styleId="{D685894B-FA8B-4192-9BEA-908D95F677E4}"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897BB77-ADFA-4263-8140-8A415C0DE57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 name="Shape 28"/>
        <p:cNvGrpSpPr/>
        <p:nvPr/>
      </p:nvGrpSpPr>
      <p:grpSpPr>
        <a:xfrm>
          <a:off x="0" y="0"/>
          <a:ext cx="0" cy="0"/>
          <a:chOff x="0" y="0"/>
          <a:chExt cx="0" cy="0"/>
        </a:xfrm>
      </p:grpSpPr>
      <p:sp>
        <p:nvSpPr>
          <p:cNvPr id="29" name="Google Shape;2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1" name="Google Shape;3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 name="Google Shape;3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7" name="Google Shape;4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3" name="Google Shape;5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5183188" y="987425"/>
            <a:ext cx="6172200" cy="4873625"/>
          </a:xfrm>
          <a:prstGeom prst="rect">
            <a:avLst/>
          </a:prstGeom>
          <a:noFill/>
          <a:ln>
            <a:noFill/>
          </a:ln>
        </p:spPr>
      </p:sp>
      <p:sp>
        <p:nvSpPr>
          <p:cNvPr id="64" name="Google Shape;64;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5000"/>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lookerstudio.google.com/reporting/b0cc6f82-425b-451c-b012-0826b2bc2a1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demo.knowage-suite.com/knowage-vue/document-browser/document-composite/dashboar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hyperlink" Target="https://drive.google.com/drive/folders/1GePiIDk5G9CIaZd0d2GrcvCPlU17j_Sk?usp=driv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datasets/akshatgupta7/crop-yield-in-indian-states-data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671379" y="434474"/>
            <a:ext cx="1481904" cy="1515280"/>
          </a:xfrm>
          <a:prstGeom prst="rect">
            <a:avLst/>
          </a:prstGeom>
          <a:noFill/>
          <a:ln>
            <a:noFill/>
          </a:ln>
        </p:spPr>
      </p:pic>
      <p:sp>
        <p:nvSpPr>
          <p:cNvPr id="85" name="Google Shape;85;p1"/>
          <p:cNvSpPr txBox="1"/>
          <p:nvPr/>
        </p:nvSpPr>
        <p:spPr>
          <a:xfrm>
            <a:off x="2269958" y="2567578"/>
            <a:ext cx="7411453" cy="1200329"/>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accent1"/>
                </a:solidFill>
                <a:latin typeface="Times New Roman"/>
                <a:ea typeface="Times New Roman"/>
                <a:cs typeface="Times New Roman"/>
                <a:sym typeface="Times New Roman"/>
              </a:rPr>
              <a:t>Crop Yield Prediction Using </a:t>
            </a:r>
            <a:endParaRPr/>
          </a:p>
          <a:p>
            <a:pPr indent="0" lvl="0" marL="0" marR="0" rtl="0" algn="ctr">
              <a:spcBef>
                <a:spcPts val="0"/>
              </a:spcBef>
              <a:spcAft>
                <a:spcPts val="0"/>
              </a:spcAft>
              <a:buNone/>
            </a:pPr>
            <a:r>
              <a:rPr b="1" i="0" lang="en-US" sz="3600" u="none" cap="none" strike="noStrike">
                <a:solidFill>
                  <a:schemeClr val="accent1"/>
                </a:solidFill>
                <a:latin typeface="Times New Roman"/>
                <a:ea typeface="Times New Roman"/>
                <a:cs typeface="Times New Roman"/>
                <a:sym typeface="Times New Roman"/>
              </a:rPr>
              <a:t>Big Data Techniques</a:t>
            </a:r>
            <a:endParaRPr/>
          </a:p>
        </p:txBody>
      </p:sp>
      <p:sp>
        <p:nvSpPr>
          <p:cNvPr id="86" name="Google Shape;86;p1"/>
          <p:cNvSpPr txBox="1"/>
          <p:nvPr/>
        </p:nvSpPr>
        <p:spPr>
          <a:xfrm>
            <a:off x="-160421" y="4604010"/>
            <a:ext cx="486075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Submitted By</a:t>
            </a:r>
            <a:endParaRPr/>
          </a:p>
          <a:p>
            <a:pPr indent="0" lvl="0" marL="0" marR="0" rtl="0" algn="ctr">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 Group 2</a:t>
            </a:r>
            <a:endParaRPr/>
          </a:p>
        </p:txBody>
      </p:sp>
      <p:sp>
        <p:nvSpPr>
          <p:cNvPr id="87" name="Google Shape;87;p1"/>
          <p:cNvSpPr txBox="1"/>
          <p:nvPr/>
        </p:nvSpPr>
        <p:spPr>
          <a:xfrm>
            <a:off x="6015790" y="4599889"/>
            <a:ext cx="617621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Submitted To</a:t>
            </a:r>
            <a:endParaRPr/>
          </a:p>
          <a:p>
            <a:pPr indent="0" lvl="0" marL="0" marR="0" rtl="0" algn="ctr">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Mr. Kapil Oberai (Scientist)</a:t>
            </a:r>
            <a:endParaRPr/>
          </a:p>
        </p:txBody>
      </p:sp>
      <p:sp>
        <p:nvSpPr>
          <p:cNvPr id="88" name="Google Shape;88;p1"/>
          <p:cNvSpPr txBox="1"/>
          <p:nvPr/>
        </p:nvSpPr>
        <p:spPr>
          <a:xfrm>
            <a:off x="2833960" y="715060"/>
            <a:ext cx="741145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Indian Institute of Remote Sensing, ISRO </a:t>
            </a:r>
            <a:endParaRPr/>
          </a:p>
          <a:p>
            <a:pPr indent="0" lvl="0" marL="0" marR="0" rtl="0" algn="ctr">
              <a:spcBef>
                <a:spcPts val="0"/>
              </a:spcBef>
              <a:spcAft>
                <a:spcPts val="0"/>
              </a:spcAft>
              <a:buNone/>
            </a:pPr>
            <a:r>
              <a:rPr b="1" i="0" lang="en-US" sz="2800" u="none" cap="none" strike="noStrike">
                <a:solidFill>
                  <a:schemeClr val="dk1"/>
                </a:solidFill>
                <a:latin typeface="Times New Roman"/>
                <a:ea typeface="Times New Roman"/>
                <a:cs typeface="Times New Roman"/>
                <a:sym typeface="Times New Roman"/>
              </a:rPr>
              <a:t>Module: 4 Big Data Analytics</a:t>
            </a:r>
            <a:endParaRPr b="1"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txBox="1"/>
          <p:nvPr>
            <p:ph type="title"/>
          </p:nvPr>
        </p:nvSpPr>
        <p:spPr>
          <a:xfrm>
            <a:off x="839788" y="736951"/>
            <a:ext cx="9994467" cy="78970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Linear regression </a:t>
            </a:r>
            <a:endParaRPr/>
          </a:p>
        </p:txBody>
      </p:sp>
      <p:pic>
        <p:nvPicPr>
          <p:cNvPr descr="A screen shot of a computer&#10;&#10;Description automatically generated" id="168" name="Google Shape;168;p10"/>
          <p:cNvPicPr preferRelativeResize="0"/>
          <p:nvPr>
            <p:ph idx="1" type="body"/>
          </p:nvPr>
        </p:nvPicPr>
        <p:blipFill rotWithShape="1">
          <a:blip r:embed="rId3">
            <a:alphaModFix/>
          </a:blip>
          <a:srcRect b="0" l="0" r="0" t="0"/>
          <a:stretch/>
        </p:blipFill>
        <p:spPr>
          <a:xfrm>
            <a:off x="897876" y="3862873"/>
            <a:ext cx="10396248" cy="2267507"/>
          </a:xfrm>
          <a:prstGeom prst="rect">
            <a:avLst/>
          </a:prstGeom>
          <a:noFill/>
          <a:ln cap="flat" cmpd="sng" w="9525">
            <a:solidFill>
              <a:schemeClr val="dk1"/>
            </a:solidFill>
            <a:prstDash val="solid"/>
            <a:round/>
            <a:headEnd len="sm" w="sm" type="none"/>
            <a:tailEnd len="sm" w="sm" type="none"/>
          </a:ln>
        </p:spPr>
      </p:pic>
      <p:sp>
        <p:nvSpPr>
          <p:cNvPr id="169" name="Google Shape;169;p10"/>
          <p:cNvSpPr txBox="1"/>
          <p:nvPr>
            <p:ph idx="2" type="body"/>
          </p:nvPr>
        </p:nvSpPr>
        <p:spPr>
          <a:xfrm>
            <a:off x="839788" y="2057400"/>
            <a:ext cx="10687194" cy="1161661"/>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200"/>
              <a:buNone/>
            </a:pPr>
            <a:r>
              <a:rPr lang="en-US" sz="2200">
                <a:latin typeface="Times New Roman"/>
                <a:ea typeface="Times New Roman"/>
                <a:cs typeface="Times New Roman"/>
                <a:sym typeface="Times New Roman"/>
              </a:rPr>
              <a:t>A linear relationship between independent factors and a continuous dependent variable is fitted using the statistical technique of linear regression to forecast. It forecasts numerical results that fall within a given range and are not endless or undefinable.</a:t>
            </a:r>
            <a:endParaRPr sz="22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839788" y="533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Auto ML Regressor</a:t>
            </a:r>
            <a:endParaRPr/>
          </a:p>
        </p:txBody>
      </p:sp>
      <p:sp>
        <p:nvSpPr>
          <p:cNvPr id="175" name="Google Shape;175;p11"/>
          <p:cNvSpPr txBox="1"/>
          <p:nvPr>
            <p:ph idx="2" type="body"/>
          </p:nvPr>
        </p:nvSpPr>
        <p:spPr>
          <a:xfrm>
            <a:off x="839788" y="2026949"/>
            <a:ext cx="10784176" cy="18036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latin typeface="Times New Roman"/>
                <a:ea typeface="Times New Roman"/>
                <a:cs typeface="Times New Roman"/>
                <a:sym typeface="Times New Roman"/>
              </a:rPr>
              <a:t>The outcome variable that is being predicted is usually represented by a label column with numeric data type in the regression model. Regression analysis requires mathematical processes, which are made easier by numerical data. The model can learn and predict continuous numerical values by include this column, which enables it to produce precise forecasts based on the input features.</a:t>
            </a:r>
            <a:endParaRPr/>
          </a:p>
          <a:p>
            <a:pPr indent="-88900" lvl="0" marL="228600" rtl="0" algn="l">
              <a:lnSpc>
                <a:spcPct val="90000"/>
              </a:lnSpc>
              <a:spcBef>
                <a:spcPts val="2000"/>
              </a:spcBef>
              <a:spcAft>
                <a:spcPts val="0"/>
              </a:spcAft>
              <a:buClr>
                <a:schemeClr val="dk1"/>
              </a:buClr>
              <a:buSzPts val="2200"/>
              <a:buNone/>
            </a:pPr>
            <a:r>
              <a:t/>
            </a:r>
            <a:endParaRPr sz="2200">
              <a:latin typeface="Times New Roman"/>
              <a:ea typeface="Times New Roman"/>
              <a:cs typeface="Times New Roman"/>
              <a:sym typeface="Times New Roman"/>
            </a:endParaRPr>
          </a:p>
        </p:txBody>
      </p:sp>
      <p:pic>
        <p:nvPicPr>
          <p:cNvPr id="176" name="Google Shape;176;p11"/>
          <p:cNvPicPr preferRelativeResize="0"/>
          <p:nvPr/>
        </p:nvPicPr>
        <p:blipFill rotWithShape="1">
          <a:blip r:embed="rId3">
            <a:alphaModFix/>
          </a:blip>
          <a:srcRect b="0" l="0" r="0" t="0"/>
          <a:stretch/>
        </p:blipFill>
        <p:spPr>
          <a:xfrm>
            <a:off x="911731" y="4166899"/>
            <a:ext cx="10368539" cy="197066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838199" y="50899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L1 regularization </a:t>
            </a:r>
            <a:endParaRPr/>
          </a:p>
        </p:txBody>
      </p:sp>
      <p:sp>
        <p:nvSpPr>
          <p:cNvPr id="182" name="Google Shape;182;p12"/>
          <p:cNvSpPr txBox="1"/>
          <p:nvPr>
            <p:ph idx="2" type="body"/>
          </p:nvPr>
        </p:nvSpPr>
        <p:spPr>
          <a:xfrm>
            <a:off x="503021" y="1834554"/>
            <a:ext cx="11185957" cy="17621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latin typeface="Times New Roman"/>
                <a:ea typeface="Times New Roman"/>
                <a:cs typeface="Times New Roman"/>
                <a:sym typeface="Times New Roman"/>
              </a:rPr>
              <a:t>Lasso regression, also known as linear regression with L1 regularization, aims to minimize the sum of the absolute values of the coefficients. By promoting sparse solutions, this regularization method significantly lowers model complexity and may even enhance generalization performance, which helps in feature selection</a:t>
            </a:r>
            <a:endParaRPr sz="2200">
              <a:latin typeface="Times New Roman"/>
              <a:ea typeface="Times New Roman"/>
              <a:cs typeface="Times New Roman"/>
              <a:sym typeface="Times New Roman"/>
            </a:endParaRPr>
          </a:p>
        </p:txBody>
      </p:sp>
      <p:pic>
        <p:nvPicPr>
          <p:cNvPr id="183" name="Google Shape;183;p12"/>
          <p:cNvPicPr preferRelativeResize="0"/>
          <p:nvPr>
            <p:ph idx="4" type="body"/>
          </p:nvPr>
        </p:nvPicPr>
        <p:blipFill rotWithShape="1">
          <a:blip r:embed="rId3">
            <a:alphaModFix/>
          </a:blip>
          <a:srcRect b="0" l="0" r="0" t="0"/>
          <a:stretch/>
        </p:blipFill>
        <p:spPr>
          <a:xfrm>
            <a:off x="858450" y="3851564"/>
            <a:ext cx="10515599" cy="20611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838200" y="58318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Random  Forest Regressor </a:t>
            </a:r>
            <a:endParaRPr/>
          </a:p>
        </p:txBody>
      </p:sp>
      <p:sp>
        <p:nvSpPr>
          <p:cNvPr id="189" name="Google Shape;189;p13"/>
          <p:cNvSpPr/>
          <p:nvPr/>
        </p:nvSpPr>
        <p:spPr>
          <a:xfrm>
            <a:off x="570865" y="1908751"/>
            <a:ext cx="11050267" cy="152024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200">
                <a:solidFill>
                  <a:schemeClr val="dk1"/>
                </a:solidFill>
                <a:latin typeface="Times New Roman"/>
                <a:ea typeface="Times New Roman"/>
                <a:cs typeface="Times New Roman"/>
                <a:sym typeface="Times New Roman"/>
              </a:rPr>
              <a:t>A machine learning approach called Random Forest builds several decision trees using various data subsets. By averaging these trees' results, it improves the accuracy of its predictions. It reduces overfitting problems by merging several predictions, creating a strong model that can produce precise classifications or predictions.</a:t>
            </a:r>
            <a:endParaRPr sz="2200">
              <a:solidFill>
                <a:schemeClr val="dk1"/>
              </a:solidFill>
              <a:latin typeface="Times New Roman"/>
              <a:ea typeface="Times New Roman"/>
              <a:cs typeface="Times New Roman"/>
              <a:sym typeface="Times New Roman"/>
            </a:endParaRPr>
          </a:p>
        </p:txBody>
      </p:sp>
      <p:pic>
        <p:nvPicPr>
          <p:cNvPr descr="A close-up of a computer code&#10;&#10;Description automatically generated" id="190" name="Google Shape;190;p13"/>
          <p:cNvPicPr preferRelativeResize="0"/>
          <p:nvPr/>
        </p:nvPicPr>
        <p:blipFill rotWithShape="1">
          <a:blip r:embed="rId3">
            <a:alphaModFix/>
          </a:blip>
          <a:srcRect b="0" l="0" r="0" t="0"/>
          <a:stretch/>
        </p:blipFill>
        <p:spPr>
          <a:xfrm>
            <a:off x="570866" y="3976254"/>
            <a:ext cx="11050268" cy="196213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ph type="title"/>
          </p:nvPr>
        </p:nvSpPr>
        <p:spPr>
          <a:xfrm>
            <a:off x="838200" y="901503"/>
            <a:ext cx="10515600" cy="8358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Boosted Tree Regression</a:t>
            </a:r>
            <a:endParaRPr b="1" sz="4000">
              <a:latin typeface="Times New Roman"/>
              <a:ea typeface="Times New Roman"/>
              <a:cs typeface="Times New Roman"/>
              <a:sym typeface="Times New Roman"/>
            </a:endParaRPr>
          </a:p>
        </p:txBody>
      </p:sp>
      <p:sp>
        <p:nvSpPr>
          <p:cNvPr id="196" name="Google Shape;196;p14"/>
          <p:cNvSpPr/>
          <p:nvPr/>
        </p:nvSpPr>
        <p:spPr>
          <a:xfrm>
            <a:off x="637310" y="1911448"/>
            <a:ext cx="10875818" cy="13255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200">
                <a:solidFill>
                  <a:schemeClr val="dk1"/>
                </a:solidFill>
                <a:latin typeface="Times New Roman"/>
                <a:ea typeface="Times New Roman"/>
                <a:cs typeface="Times New Roman"/>
                <a:sym typeface="Times New Roman"/>
              </a:rPr>
              <a:t>BigQuery uses Boosted Tree Regression for predictive modeling tasks involving huge datasets. When solving regression issues, it is employed to forecast a continuous numerical value. They combine numerous weak learners repeatedly and provide excellent predictive accuracy.</a:t>
            </a:r>
            <a:endParaRPr sz="2200">
              <a:solidFill>
                <a:schemeClr val="dk1"/>
              </a:solidFill>
              <a:latin typeface="Times New Roman"/>
              <a:ea typeface="Times New Roman"/>
              <a:cs typeface="Times New Roman"/>
              <a:sym typeface="Times New Roman"/>
            </a:endParaRPr>
          </a:p>
          <a:p>
            <a:pPr indent="0" lvl="0" marL="0" marR="0" rtl="0" algn="just">
              <a:spcBef>
                <a:spcPts val="600"/>
              </a:spcBef>
              <a:spcAft>
                <a:spcPts val="0"/>
              </a:spcAft>
              <a:buNone/>
            </a:pPr>
            <a:r>
              <a:t/>
            </a:r>
            <a:endParaRPr sz="2200">
              <a:solidFill>
                <a:schemeClr val="dk1"/>
              </a:solidFill>
              <a:latin typeface="Times New Roman"/>
              <a:ea typeface="Times New Roman"/>
              <a:cs typeface="Times New Roman"/>
              <a:sym typeface="Times New Roman"/>
            </a:endParaRPr>
          </a:p>
          <a:p>
            <a:pPr indent="0" lvl="0" marL="0" marR="0" rtl="0" algn="just">
              <a:spcBef>
                <a:spcPts val="600"/>
              </a:spcBef>
              <a:spcAft>
                <a:spcPts val="0"/>
              </a:spcAft>
              <a:buNone/>
            </a:pPr>
            <a:r>
              <a:t/>
            </a:r>
            <a:endParaRPr sz="2200">
              <a:solidFill>
                <a:schemeClr val="dk1"/>
              </a:solidFill>
              <a:latin typeface="Times New Roman"/>
              <a:ea typeface="Times New Roman"/>
              <a:cs typeface="Times New Roman"/>
              <a:sym typeface="Times New Roman"/>
            </a:endParaRPr>
          </a:p>
        </p:txBody>
      </p:sp>
      <p:pic>
        <p:nvPicPr>
          <p:cNvPr descr="A computer code with text&#10;&#10;Description automatically generated with medium confidence" id="197" name="Google Shape;197;p14"/>
          <p:cNvPicPr preferRelativeResize="0"/>
          <p:nvPr/>
        </p:nvPicPr>
        <p:blipFill rotWithShape="1">
          <a:blip r:embed="rId3">
            <a:alphaModFix/>
          </a:blip>
          <a:srcRect b="0" l="0" r="0" t="0"/>
          <a:stretch/>
        </p:blipFill>
        <p:spPr>
          <a:xfrm>
            <a:off x="637310" y="4079005"/>
            <a:ext cx="10716490" cy="209795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ph type="title"/>
          </p:nvPr>
        </p:nvSpPr>
        <p:spPr>
          <a:xfrm>
            <a:off x="3789217" y="0"/>
            <a:ext cx="4613564" cy="10064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Results of Models </a:t>
            </a:r>
            <a:endParaRPr/>
          </a:p>
        </p:txBody>
      </p:sp>
      <p:pic>
        <p:nvPicPr>
          <p:cNvPr id="203" name="Google Shape;203;p15"/>
          <p:cNvPicPr preferRelativeResize="0"/>
          <p:nvPr/>
        </p:nvPicPr>
        <p:blipFill rotWithShape="1">
          <a:blip r:embed="rId3">
            <a:alphaModFix/>
          </a:blip>
          <a:srcRect b="0" l="0" r="0" t="0"/>
          <a:stretch/>
        </p:blipFill>
        <p:spPr>
          <a:xfrm>
            <a:off x="278700" y="1006474"/>
            <a:ext cx="6372131" cy="555294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04" name="Google Shape;204;p15"/>
          <p:cNvPicPr preferRelativeResize="0"/>
          <p:nvPr/>
        </p:nvPicPr>
        <p:blipFill rotWithShape="1">
          <a:blip r:embed="rId4">
            <a:alphaModFix/>
          </a:blip>
          <a:srcRect b="0" l="0" r="0" t="0"/>
          <a:stretch/>
        </p:blipFill>
        <p:spPr>
          <a:xfrm>
            <a:off x="7172132" y="1006474"/>
            <a:ext cx="4491133" cy="27432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05" name="Google Shape;205;p15"/>
          <p:cNvPicPr preferRelativeResize="0"/>
          <p:nvPr/>
        </p:nvPicPr>
        <p:blipFill rotWithShape="1">
          <a:blip r:embed="rId5">
            <a:alphaModFix/>
          </a:blip>
          <a:srcRect b="0" l="0" r="0" t="0"/>
          <a:stretch/>
        </p:blipFill>
        <p:spPr>
          <a:xfrm>
            <a:off x="7172132" y="3917302"/>
            <a:ext cx="4491132" cy="27432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type="title"/>
          </p:nvPr>
        </p:nvSpPr>
        <p:spPr>
          <a:xfrm>
            <a:off x="838200" y="365126"/>
            <a:ext cx="10515600" cy="59147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Dashboard By Google Looker Studio</a:t>
            </a:r>
            <a:endParaRPr/>
          </a:p>
        </p:txBody>
      </p:sp>
      <p:pic>
        <p:nvPicPr>
          <p:cNvPr id="211" name="Google Shape;211;p16"/>
          <p:cNvPicPr preferRelativeResize="0"/>
          <p:nvPr>
            <p:ph idx="1" type="body"/>
          </p:nvPr>
        </p:nvPicPr>
        <p:blipFill rotWithShape="1">
          <a:blip r:embed="rId3">
            <a:alphaModFix/>
          </a:blip>
          <a:srcRect b="-838" l="0" r="0" t="-1"/>
          <a:stretch/>
        </p:blipFill>
        <p:spPr>
          <a:xfrm>
            <a:off x="838200" y="1259694"/>
            <a:ext cx="10515600" cy="4780888"/>
          </a:xfrm>
          <a:prstGeom prst="rect">
            <a:avLst/>
          </a:prstGeom>
          <a:noFill/>
          <a:ln cap="flat" cmpd="sng" w="9525">
            <a:solidFill>
              <a:schemeClr val="dk1"/>
            </a:solidFill>
            <a:prstDash val="solid"/>
            <a:round/>
            <a:headEnd len="sm" w="sm" type="none"/>
            <a:tailEnd len="sm" w="sm" type="none"/>
          </a:ln>
        </p:spPr>
      </p:pic>
      <p:sp>
        <p:nvSpPr>
          <p:cNvPr id="212" name="Google Shape;212;p16"/>
          <p:cNvSpPr txBox="1"/>
          <p:nvPr/>
        </p:nvSpPr>
        <p:spPr>
          <a:xfrm>
            <a:off x="838201" y="6148490"/>
            <a:ext cx="10924308" cy="77021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Link of dashboard by Google looker  Studio: </a:t>
            </a:r>
            <a:r>
              <a:rPr lang="en-US" sz="16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https://lookerstudio.google.com/reporting/b0cc6f82-425b-451c-b012-0826b2bc2a1e</a:t>
            </a:r>
            <a:endParaRPr sz="1400">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7"/>
          <p:cNvSpPr txBox="1"/>
          <p:nvPr>
            <p:ph type="title"/>
          </p:nvPr>
        </p:nvSpPr>
        <p:spPr>
          <a:xfrm>
            <a:off x="838200" y="365126"/>
            <a:ext cx="10515600" cy="48000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Dashboard By Knowage </a:t>
            </a:r>
            <a:endParaRPr/>
          </a:p>
        </p:txBody>
      </p:sp>
      <p:sp>
        <p:nvSpPr>
          <p:cNvPr id="218" name="Google Shape;21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t/>
            </a:r>
            <a:endParaRPr/>
          </a:p>
        </p:txBody>
      </p:sp>
      <p:pic>
        <p:nvPicPr>
          <p:cNvPr id="219" name="Google Shape;219;p17"/>
          <p:cNvPicPr preferRelativeResize="0"/>
          <p:nvPr/>
        </p:nvPicPr>
        <p:blipFill rotWithShape="1">
          <a:blip r:embed="rId3">
            <a:alphaModFix/>
          </a:blip>
          <a:srcRect b="0" l="0" r="0" t="0"/>
          <a:stretch/>
        </p:blipFill>
        <p:spPr>
          <a:xfrm>
            <a:off x="609600" y="1039086"/>
            <a:ext cx="11097491" cy="4957762"/>
          </a:xfrm>
          <a:prstGeom prst="rect">
            <a:avLst/>
          </a:prstGeom>
          <a:noFill/>
          <a:ln cap="flat" cmpd="sng" w="9525">
            <a:solidFill>
              <a:schemeClr val="dk1"/>
            </a:solidFill>
            <a:prstDash val="solid"/>
            <a:round/>
            <a:headEnd len="sm" w="sm" type="none"/>
            <a:tailEnd len="sm" w="sm" type="none"/>
          </a:ln>
        </p:spPr>
      </p:pic>
      <p:sp>
        <p:nvSpPr>
          <p:cNvPr id="220" name="Google Shape;220;p17"/>
          <p:cNvSpPr txBox="1"/>
          <p:nvPr/>
        </p:nvSpPr>
        <p:spPr>
          <a:xfrm>
            <a:off x="838200" y="6071886"/>
            <a:ext cx="11097491" cy="76418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Link of dashboard by Knowage: </a:t>
            </a:r>
            <a:r>
              <a:rPr lang="en-US" sz="16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https://demo.knowage-suite.com/knowage-vue/document-browser/document-composite/dashboard</a:t>
            </a:r>
            <a:endParaRPr sz="1600">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8"/>
          <p:cNvPicPr preferRelativeResize="0"/>
          <p:nvPr/>
        </p:nvPicPr>
        <p:blipFill rotWithShape="1">
          <a:blip r:embed="rId3">
            <a:alphaModFix/>
          </a:blip>
          <a:srcRect b="0" l="0" r="0" t="0"/>
          <a:stretch/>
        </p:blipFill>
        <p:spPr>
          <a:xfrm>
            <a:off x="3321698" y="923731"/>
            <a:ext cx="5224771" cy="509239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26" name="Google Shape;226;p18"/>
          <p:cNvSpPr txBox="1"/>
          <p:nvPr/>
        </p:nvSpPr>
        <p:spPr>
          <a:xfrm>
            <a:off x="152397" y="0"/>
            <a:ext cx="11725471" cy="74347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4000">
                <a:solidFill>
                  <a:schemeClr val="dk1"/>
                </a:solidFill>
                <a:latin typeface="Times New Roman"/>
                <a:ea typeface="Times New Roman"/>
                <a:cs typeface="Times New Roman"/>
                <a:sym typeface="Times New Roman"/>
              </a:rPr>
              <a:t>MODEL DEPLOY USING STREAMLIT LIBRARY</a:t>
            </a:r>
            <a:endParaRPr sz="4000">
              <a:solidFill>
                <a:schemeClr val="dk1"/>
              </a:solidFill>
              <a:latin typeface="Times New Roman"/>
              <a:ea typeface="Times New Roman"/>
              <a:cs typeface="Times New Roman"/>
              <a:sym typeface="Times New Roman"/>
            </a:endParaRPr>
          </a:p>
        </p:txBody>
      </p:sp>
      <p:sp>
        <p:nvSpPr>
          <p:cNvPr id="227" name="Google Shape;227;p18"/>
          <p:cNvSpPr txBox="1"/>
          <p:nvPr/>
        </p:nvSpPr>
        <p:spPr>
          <a:xfrm>
            <a:off x="1567542" y="6326941"/>
            <a:ext cx="90569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https://drive.google.com/drive/folders/1GePiIDk5G9CIaZd0d2GrcvCPlU17j_Sk?usp=drive_link</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txBox="1"/>
          <p:nvPr/>
        </p:nvSpPr>
        <p:spPr>
          <a:xfrm>
            <a:off x="2712098" y="2828835"/>
            <a:ext cx="676780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200">
                <a:solidFill>
                  <a:schemeClr val="dk1"/>
                </a:solidFill>
                <a:latin typeface="Algerian"/>
                <a:ea typeface="Algerian"/>
                <a:cs typeface="Algerian"/>
                <a:sym typeface="Algerian"/>
              </a:rPr>
              <a:t>THANK YOU</a:t>
            </a:r>
            <a:endParaRPr sz="7200">
              <a:solidFill>
                <a:schemeClr val="dk1"/>
              </a:solidFill>
              <a:latin typeface="Algerian"/>
              <a:ea typeface="Algerian"/>
              <a:cs typeface="Algerian"/>
              <a:sym typeface="Algeri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3214255" y="741295"/>
            <a:ext cx="6096000" cy="70788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Group members </a:t>
            </a:r>
            <a:endParaRPr b="0" i="0" sz="4000" u="none" cap="none" strike="noStrike">
              <a:solidFill>
                <a:schemeClr val="dk1"/>
              </a:solidFill>
              <a:latin typeface="Calibri"/>
              <a:ea typeface="Calibri"/>
              <a:cs typeface="Calibri"/>
              <a:sym typeface="Calibri"/>
            </a:endParaRPr>
          </a:p>
        </p:txBody>
      </p:sp>
      <p:graphicFrame>
        <p:nvGraphicFramePr>
          <p:cNvPr id="94" name="Google Shape;94;p2"/>
          <p:cNvGraphicFramePr/>
          <p:nvPr/>
        </p:nvGraphicFramePr>
        <p:xfrm>
          <a:off x="884852" y="2230843"/>
          <a:ext cx="3000000" cy="3000000"/>
        </p:xfrm>
        <a:graphic>
          <a:graphicData uri="http://schemas.openxmlformats.org/drawingml/2006/table">
            <a:tbl>
              <a:tblPr bandRow="1" firstCol="1" firstRow="1">
                <a:noFill/>
                <a:tableStyleId>{D685894B-FA8B-4192-9BEA-908D95F677E4}</a:tableStyleId>
              </a:tblPr>
              <a:tblGrid>
                <a:gridCol w="794975"/>
                <a:gridCol w="2304350"/>
                <a:gridCol w="1497675"/>
                <a:gridCol w="5705550"/>
              </a:tblGrid>
              <a:tr h="508275">
                <a:tc>
                  <a:txBody>
                    <a:bodyPr/>
                    <a:lstStyle/>
                    <a:p>
                      <a:pPr indent="0" lvl="0" marL="0" marR="0" rtl="0" algn="ctr">
                        <a:lnSpc>
                          <a:spcPct val="115000"/>
                        </a:lnSpc>
                        <a:spcBef>
                          <a:spcPts val="0"/>
                        </a:spcBef>
                        <a:spcAft>
                          <a:spcPts val="0"/>
                        </a:spcAft>
                        <a:buNone/>
                      </a:pPr>
                      <a:r>
                        <a:rPr b="1" lang="en-US" sz="2000" u="none" cap="none" strike="noStrike">
                          <a:latin typeface="Times New Roman"/>
                          <a:ea typeface="Times New Roman"/>
                          <a:cs typeface="Times New Roman"/>
                          <a:sym typeface="Times New Roman"/>
                        </a:rPr>
                        <a:t>Sr.no</a:t>
                      </a:r>
                      <a:endParaRPr b="1" sz="2000" u="none" cap="none" strike="noStrike">
                        <a:latin typeface="Times New Roman"/>
                        <a:ea typeface="Times New Roman"/>
                        <a:cs typeface="Times New Roman"/>
                        <a:sym typeface="Times New Roman"/>
                      </a:endParaRPr>
                    </a:p>
                  </a:txBody>
                  <a:tcPr marT="0" marB="0" marR="68575" marL="68575" anchor="ctr">
                    <a:solidFill>
                      <a:srgbClr val="2E75B5"/>
                    </a:solidFill>
                  </a:tcPr>
                </a:tc>
                <a:tc>
                  <a:txBody>
                    <a:bodyPr/>
                    <a:lstStyle/>
                    <a:p>
                      <a:pPr indent="0" lvl="0" marL="0" marR="0" rtl="0" algn="ctr">
                        <a:lnSpc>
                          <a:spcPct val="115000"/>
                        </a:lnSpc>
                        <a:spcBef>
                          <a:spcPts val="0"/>
                        </a:spcBef>
                        <a:spcAft>
                          <a:spcPts val="0"/>
                        </a:spcAft>
                        <a:buNone/>
                      </a:pPr>
                      <a:r>
                        <a:rPr b="1" lang="en-US" sz="2000" u="none" cap="none" strike="noStrike">
                          <a:latin typeface="Times New Roman"/>
                          <a:ea typeface="Times New Roman"/>
                          <a:cs typeface="Times New Roman"/>
                          <a:sym typeface="Times New Roman"/>
                        </a:rPr>
                        <a:t>Name</a:t>
                      </a:r>
                      <a:endParaRPr b="1" sz="2000" u="none" cap="none" strike="noStrike">
                        <a:latin typeface="Times New Roman"/>
                        <a:ea typeface="Times New Roman"/>
                        <a:cs typeface="Times New Roman"/>
                        <a:sym typeface="Times New Roman"/>
                      </a:endParaRPr>
                    </a:p>
                  </a:txBody>
                  <a:tcPr marT="0" marB="0" marR="68575" marL="68575" anchor="ctr">
                    <a:solidFill>
                      <a:srgbClr val="2E75B5"/>
                    </a:solidFill>
                  </a:tcPr>
                </a:tc>
                <a:tc>
                  <a:txBody>
                    <a:bodyPr/>
                    <a:lstStyle/>
                    <a:p>
                      <a:pPr indent="0" lvl="0" marL="0" marR="0" rtl="0" algn="ctr">
                        <a:lnSpc>
                          <a:spcPct val="115000"/>
                        </a:lnSpc>
                        <a:spcBef>
                          <a:spcPts val="0"/>
                        </a:spcBef>
                        <a:spcAft>
                          <a:spcPts val="0"/>
                        </a:spcAft>
                        <a:buNone/>
                      </a:pPr>
                      <a:r>
                        <a:rPr b="1" lang="en-US" sz="2000" u="none" cap="none" strike="noStrike">
                          <a:latin typeface="Times New Roman"/>
                          <a:ea typeface="Times New Roman"/>
                          <a:cs typeface="Times New Roman"/>
                          <a:sym typeface="Times New Roman"/>
                        </a:rPr>
                        <a:t>Student ID</a:t>
                      </a:r>
                      <a:endParaRPr b="1" sz="2000" u="none" cap="none" strike="noStrike">
                        <a:latin typeface="Times New Roman"/>
                        <a:ea typeface="Times New Roman"/>
                        <a:cs typeface="Times New Roman"/>
                        <a:sym typeface="Times New Roman"/>
                      </a:endParaRPr>
                    </a:p>
                  </a:txBody>
                  <a:tcPr marT="0" marB="0" marR="68575" marL="68575" anchor="ctr">
                    <a:solidFill>
                      <a:srgbClr val="2E75B5"/>
                    </a:solidFill>
                  </a:tcPr>
                </a:tc>
                <a:tc>
                  <a:txBody>
                    <a:bodyPr/>
                    <a:lstStyle/>
                    <a:p>
                      <a:pPr indent="0" lvl="0" marL="0" marR="0" rtl="0" algn="ctr">
                        <a:lnSpc>
                          <a:spcPct val="115000"/>
                        </a:lnSpc>
                        <a:spcBef>
                          <a:spcPts val="0"/>
                        </a:spcBef>
                        <a:spcAft>
                          <a:spcPts val="0"/>
                        </a:spcAft>
                        <a:buNone/>
                      </a:pPr>
                      <a:r>
                        <a:rPr b="1" lang="en-US" sz="2000" u="none" cap="none" strike="noStrike">
                          <a:latin typeface="Times New Roman"/>
                          <a:ea typeface="Times New Roman"/>
                          <a:cs typeface="Times New Roman"/>
                          <a:sym typeface="Times New Roman"/>
                        </a:rPr>
                        <a:t>Contribution</a:t>
                      </a:r>
                      <a:endParaRPr b="1" sz="2000" u="none" cap="none" strike="noStrike">
                        <a:latin typeface="Times New Roman"/>
                        <a:ea typeface="Times New Roman"/>
                        <a:cs typeface="Times New Roman"/>
                        <a:sym typeface="Times New Roman"/>
                      </a:endParaRPr>
                    </a:p>
                  </a:txBody>
                  <a:tcPr marT="0" marB="0" marR="68575" marL="68575" anchor="ctr">
                    <a:solidFill>
                      <a:srgbClr val="2E75B5"/>
                    </a:solidFill>
                  </a:tcPr>
                </a:tc>
              </a:tr>
              <a:tr h="742200">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1</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Gusai Nidhi</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202319015</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just">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Create AutoML Regressor, Linear Regression Model in BigQueryML and Report and PPT Creation</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r>
              <a:tr h="690550">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2</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Nayakapara Drashti</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202319019</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just">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Create Random Forest Regressor and Boosted Tree Regressor L1 Model in BigQueryML, Dashboard Creation</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r>
              <a:tr h="960825">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Prajapati Divya</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ctr">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202319024</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c>
                  <a:txBody>
                    <a:bodyPr/>
                    <a:lstStyle/>
                    <a:p>
                      <a:pPr indent="0" lvl="0" marL="0" marR="0" rtl="0" algn="just">
                        <a:lnSpc>
                          <a:spcPct val="115000"/>
                        </a:lnSpc>
                        <a:spcBef>
                          <a:spcPts val="0"/>
                        </a:spcBef>
                        <a:spcAft>
                          <a:spcPts val="0"/>
                        </a:spcAft>
                        <a:buNone/>
                      </a:pPr>
                      <a:r>
                        <a:rPr lang="en-US" sz="2000" u="none" cap="none" strike="noStrike">
                          <a:latin typeface="Times New Roman"/>
                          <a:ea typeface="Times New Roman"/>
                          <a:cs typeface="Times New Roman"/>
                          <a:sym typeface="Times New Roman"/>
                        </a:rPr>
                        <a:t>Project Idea and Data Finding, Dashboard Creation and Report and PPT Creation and Finalization</a:t>
                      </a:r>
                      <a:endParaRPr sz="2000" u="none" cap="none" strike="noStrike">
                        <a:latin typeface="Times New Roman"/>
                        <a:ea typeface="Times New Roman"/>
                        <a:cs typeface="Times New Roman"/>
                        <a:sym typeface="Times New Roman"/>
                      </a:endParaRPr>
                    </a:p>
                  </a:txBody>
                  <a:tcPr marT="0" marB="0" marR="68575" marL="68575" anchor="ctr">
                    <a:solidFill>
                      <a:srgbClr val="FFF2CC"/>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Introduction </a:t>
            </a:r>
            <a:endParaRPr/>
          </a:p>
        </p:txBody>
      </p:sp>
      <p:sp>
        <p:nvSpPr>
          <p:cNvPr id="100" name="Google Shape;100;p3"/>
          <p:cNvSpPr txBox="1"/>
          <p:nvPr>
            <p:ph idx="1" type="body"/>
          </p:nvPr>
        </p:nvSpPr>
        <p:spPr>
          <a:xfrm>
            <a:off x="838200" y="1825625"/>
            <a:ext cx="10515600" cy="4547466"/>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In recent years, the agriculture sector has been transforming towards data-driven solutions to solve real-time problems through advancements in technology and data analytics. </a:t>
            </a:r>
            <a:endParaRPr/>
          </a:p>
          <a:p>
            <a:pPr indent="-228600" lvl="0" marL="228600" rtl="0" algn="just">
              <a:lnSpc>
                <a:spcPct val="150000"/>
              </a:lnSpc>
              <a:spcBef>
                <a:spcPts val="2000"/>
              </a:spcBef>
              <a:spcAft>
                <a:spcPts val="0"/>
              </a:spcAft>
              <a:buClr>
                <a:schemeClr val="dk1"/>
              </a:buClr>
              <a:buSzPts val="2200"/>
              <a:buChar char="•"/>
            </a:pPr>
            <a:r>
              <a:rPr lang="en-US" sz="2200">
                <a:latin typeface="Times New Roman"/>
                <a:ea typeface="Times New Roman"/>
                <a:cs typeface="Times New Roman"/>
                <a:sym typeface="Times New Roman"/>
              </a:rPr>
              <a:t>One of the critical area in which advanced technologies are used is crop yield prediction which helps Farmers, the National Food Security Department, policymakers, and stockholders to make informed decisions based on yield predictions. </a:t>
            </a:r>
            <a:endParaRPr/>
          </a:p>
          <a:p>
            <a:pPr indent="-228600" lvl="0" marL="228600" rtl="0" algn="just">
              <a:lnSpc>
                <a:spcPct val="150000"/>
              </a:lnSpc>
              <a:spcBef>
                <a:spcPts val="2000"/>
              </a:spcBef>
              <a:spcAft>
                <a:spcPts val="0"/>
              </a:spcAft>
              <a:buClr>
                <a:schemeClr val="dk1"/>
              </a:buClr>
              <a:buSzPts val="2200"/>
              <a:buChar char="•"/>
            </a:pPr>
            <a:r>
              <a:rPr lang="en-US" sz="2200">
                <a:latin typeface="Times New Roman"/>
                <a:ea typeface="Times New Roman"/>
                <a:cs typeface="Times New Roman"/>
                <a:sym typeface="Times New Roman"/>
              </a:rPr>
              <a:t>It also leads to optimizing resource allocations and mitigating risks associated with agricultural production.</a:t>
            </a:r>
            <a:endParaRPr sz="2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4154455" y="391886"/>
            <a:ext cx="3099318" cy="128454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Objectives</a:t>
            </a:r>
            <a:endParaRPr/>
          </a:p>
        </p:txBody>
      </p:sp>
      <p:grpSp>
        <p:nvGrpSpPr>
          <p:cNvPr id="106" name="Google Shape;106;p4"/>
          <p:cNvGrpSpPr/>
          <p:nvPr/>
        </p:nvGrpSpPr>
        <p:grpSpPr>
          <a:xfrm>
            <a:off x="1228172" y="2241408"/>
            <a:ext cx="9707656" cy="3388944"/>
            <a:chOff x="389972" y="434542"/>
            <a:chExt cx="9707656" cy="3388944"/>
          </a:xfrm>
        </p:grpSpPr>
        <p:sp>
          <p:nvSpPr>
            <p:cNvPr id="107" name="Google Shape;107;p4"/>
            <p:cNvSpPr/>
            <p:nvPr/>
          </p:nvSpPr>
          <p:spPr>
            <a:xfrm>
              <a:off x="1212569" y="555843"/>
              <a:ext cx="1300252" cy="130025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389972" y="2323474"/>
              <a:ext cx="2889450" cy="1453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txBox="1"/>
            <p:nvPr/>
          </p:nvSpPr>
          <p:spPr>
            <a:xfrm>
              <a:off x="389972" y="2323474"/>
              <a:ext cx="2889450" cy="145335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Times New Roman"/>
                <a:buNone/>
              </a:pPr>
              <a:r>
                <a:rPr b="0" i="0" lang="en-US" sz="2200" u="none" cap="none" strike="noStrike">
                  <a:solidFill>
                    <a:schemeClr val="dk1"/>
                  </a:solidFill>
                  <a:latin typeface="Times New Roman"/>
                  <a:ea typeface="Times New Roman"/>
                  <a:cs typeface="Times New Roman"/>
                  <a:sym typeface="Times New Roman"/>
                </a:rPr>
                <a:t>To get exposure to big data techniques.</a:t>
              </a:r>
              <a:endParaRPr/>
            </a:p>
          </p:txBody>
        </p:sp>
        <p:sp>
          <p:nvSpPr>
            <p:cNvPr id="110" name="Google Shape;110;p4"/>
            <p:cNvSpPr/>
            <p:nvPr/>
          </p:nvSpPr>
          <p:spPr>
            <a:xfrm>
              <a:off x="4607673" y="499074"/>
              <a:ext cx="1300252" cy="130025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813075" y="2370127"/>
              <a:ext cx="2889450" cy="1453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txBox="1"/>
            <p:nvPr/>
          </p:nvSpPr>
          <p:spPr>
            <a:xfrm>
              <a:off x="3813075" y="2370127"/>
              <a:ext cx="2889450" cy="145335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Times New Roman"/>
                <a:buNone/>
              </a:pPr>
              <a:r>
                <a:rPr b="0" i="0" lang="en-US" sz="2200" u="none" cap="none" strike="noStrike">
                  <a:solidFill>
                    <a:schemeClr val="dk1"/>
                  </a:solidFill>
                  <a:latin typeface="Times New Roman"/>
                  <a:ea typeface="Times New Roman"/>
                  <a:cs typeface="Times New Roman"/>
                  <a:sym typeface="Times New Roman"/>
                </a:rPr>
                <a:t>Yield Prediction Through Google Cloud Big Query ML</a:t>
              </a:r>
              <a:endParaRPr b="0" i="0" sz="2200" u="none" cap="none" strike="noStrike">
                <a:solidFill>
                  <a:schemeClr val="dk1"/>
                </a:solidFill>
                <a:latin typeface="Times New Roman"/>
                <a:ea typeface="Times New Roman"/>
                <a:cs typeface="Times New Roman"/>
                <a:sym typeface="Times New Roman"/>
              </a:endParaRPr>
            </a:p>
          </p:txBody>
        </p:sp>
        <p:sp>
          <p:nvSpPr>
            <p:cNvPr id="113" name="Google Shape;113;p4"/>
            <p:cNvSpPr/>
            <p:nvPr/>
          </p:nvSpPr>
          <p:spPr>
            <a:xfrm>
              <a:off x="8152072" y="434542"/>
              <a:ext cx="1300252" cy="130025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7208178" y="2342135"/>
              <a:ext cx="2889450" cy="1453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txBox="1"/>
            <p:nvPr/>
          </p:nvSpPr>
          <p:spPr>
            <a:xfrm>
              <a:off x="7208178" y="2342135"/>
              <a:ext cx="2889450" cy="145335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200"/>
                <a:buFont typeface="Times New Roman"/>
                <a:buNone/>
              </a:pPr>
              <a:r>
                <a:rPr b="0" i="0" lang="en-US" sz="2200" u="none" cap="none" strike="noStrike">
                  <a:solidFill>
                    <a:schemeClr val="dk1"/>
                  </a:solidFill>
                  <a:latin typeface="Times New Roman"/>
                  <a:ea typeface="Times New Roman"/>
                  <a:cs typeface="Times New Roman"/>
                  <a:sym typeface="Times New Roman"/>
                </a:rPr>
                <a:t>To create an insightful dashboard for crop yield analysis using Google Loocker Studio and knowage</a:t>
              </a:r>
              <a:endParaRPr b="0" i="0" sz="2200" u="none" cap="none" strike="noStrike">
                <a:solidFill>
                  <a:schemeClr val="dk1"/>
                </a:solidFill>
                <a:latin typeface="Times New Roman"/>
                <a:ea typeface="Times New Roman"/>
                <a:cs typeface="Times New Roman"/>
                <a:sym typeface="Times New Roman"/>
              </a:endParaRPr>
            </a:p>
          </p:txBody>
        </p:sp>
      </p:grpSp>
      <p:graphicFrame>
        <p:nvGraphicFramePr>
          <p:cNvPr id="116" name="Google Shape;116;p4"/>
          <p:cNvGraphicFramePr/>
          <p:nvPr/>
        </p:nvGraphicFramePr>
        <p:xfrm>
          <a:off x="1194318" y="2080727"/>
          <a:ext cx="3000000" cy="3000000"/>
        </p:xfrm>
        <a:graphic>
          <a:graphicData uri="http://schemas.openxmlformats.org/drawingml/2006/table">
            <a:tbl>
              <a:tblPr>
                <a:noFill/>
                <a:tableStyleId>{D897BB77-ADFA-4263-8140-8A415C0DE57B}</a:tableStyleId>
              </a:tblPr>
              <a:tblGrid>
                <a:gridCol w="10105050"/>
              </a:tblGrid>
              <a:tr h="3918850">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Pin on image" id="121" name="Google Shape;121;p5"/>
          <p:cNvPicPr preferRelativeResize="0"/>
          <p:nvPr/>
        </p:nvPicPr>
        <p:blipFill rotWithShape="1">
          <a:blip r:embed="rId3">
            <a:alphaModFix/>
          </a:blip>
          <a:srcRect b="0" l="0" r="0" t="0"/>
          <a:stretch/>
        </p:blipFill>
        <p:spPr>
          <a:xfrm>
            <a:off x="779885" y="425123"/>
            <a:ext cx="5465445" cy="607831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22" name="Google Shape;122;p5"/>
          <p:cNvSpPr txBox="1"/>
          <p:nvPr/>
        </p:nvSpPr>
        <p:spPr>
          <a:xfrm>
            <a:off x="7753738" y="2694839"/>
            <a:ext cx="291115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chemeClr val="dk1"/>
                </a:solidFill>
                <a:latin typeface="Times New Roman"/>
                <a:ea typeface="Times New Roman"/>
                <a:cs typeface="Times New Roman"/>
                <a:sym typeface="Times New Roman"/>
              </a:rPr>
              <a:t>Study Area</a:t>
            </a:r>
            <a:endParaRPr b="1" sz="44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838200" y="274782"/>
            <a:ext cx="10515600" cy="55649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sz="3600">
                <a:latin typeface="Times New Roman"/>
                <a:ea typeface="Times New Roman"/>
                <a:cs typeface="Times New Roman"/>
                <a:sym typeface="Times New Roman"/>
              </a:rPr>
              <a:t>Dataset and Parameters </a:t>
            </a:r>
            <a:endParaRPr/>
          </a:p>
        </p:txBody>
      </p:sp>
      <p:sp>
        <p:nvSpPr>
          <p:cNvPr id="128" name="Google Shape;128;p6"/>
          <p:cNvSpPr txBox="1"/>
          <p:nvPr>
            <p:ph idx="1" type="body"/>
          </p:nvPr>
        </p:nvSpPr>
        <p:spPr>
          <a:xfrm>
            <a:off x="838200" y="1055254"/>
            <a:ext cx="10515600" cy="4805219"/>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3C4043"/>
              </a:buClr>
              <a:buSzPts val="2000"/>
              <a:buNone/>
            </a:pPr>
            <a:r>
              <a:rPr i="0" lang="en-US" sz="2000">
                <a:solidFill>
                  <a:srgbClr val="3C4043"/>
                </a:solidFill>
                <a:latin typeface="Times New Roman"/>
                <a:ea typeface="Times New Roman"/>
                <a:cs typeface="Times New Roman"/>
                <a:sym typeface="Times New Roman"/>
              </a:rPr>
              <a:t>This dataset encompasses agricultural data for multiple crops cultivated across various states in India from the year 1997 to 2020.</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Crop</a:t>
            </a:r>
            <a:r>
              <a:rPr b="0" i="0" lang="en-US" sz="1900">
                <a:solidFill>
                  <a:srgbClr val="3C4043"/>
                </a:solidFill>
                <a:latin typeface="Times New Roman"/>
                <a:ea typeface="Times New Roman"/>
                <a:cs typeface="Times New Roman"/>
                <a:sym typeface="Times New Roman"/>
              </a:rPr>
              <a:t>: The name of the crop cultivated.</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Crop Year</a:t>
            </a:r>
            <a:r>
              <a:rPr b="0" i="0" lang="en-US" sz="1900">
                <a:solidFill>
                  <a:srgbClr val="3C4043"/>
                </a:solidFill>
                <a:latin typeface="Times New Roman"/>
                <a:ea typeface="Times New Roman"/>
                <a:cs typeface="Times New Roman"/>
                <a:sym typeface="Times New Roman"/>
              </a:rPr>
              <a:t>: The year in which the crop was grown.</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Season</a:t>
            </a:r>
            <a:r>
              <a:rPr b="0" i="0" lang="en-US" sz="1900">
                <a:solidFill>
                  <a:srgbClr val="3C4043"/>
                </a:solidFill>
                <a:latin typeface="Times New Roman"/>
                <a:ea typeface="Times New Roman"/>
                <a:cs typeface="Times New Roman"/>
                <a:sym typeface="Times New Roman"/>
              </a:rPr>
              <a:t>: The specific cropping season (e.g., Kharif, Rabi, Whole Year).</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State</a:t>
            </a:r>
            <a:r>
              <a:rPr b="0" i="0" lang="en-US" sz="1900">
                <a:solidFill>
                  <a:srgbClr val="3C4043"/>
                </a:solidFill>
                <a:latin typeface="Times New Roman"/>
                <a:ea typeface="Times New Roman"/>
                <a:cs typeface="Times New Roman"/>
                <a:sym typeface="Times New Roman"/>
              </a:rPr>
              <a:t>: The Indian state where the crop was cultivated.</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Area</a:t>
            </a:r>
            <a:r>
              <a:rPr b="0" i="0" lang="en-US" sz="1900">
                <a:solidFill>
                  <a:srgbClr val="3C4043"/>
                </a:solidFill>
                <a:latin typeface="Times New Roman"/>
                <a:ea typeface="Times New Roman"/>
                <a:cs typeface="Times New Roman"/>
                <a:sym typeface="Times New Roman"/>
              </a:rPr>
              <a:t>: The total land area (in hectares) under cultivation for the specific crop.</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Production</a:t>
            </a:r>
            <a:r>
              <a:rPr b="0" i="0" lang="en-US" sz="1900">
                <a:solidFill>
                  <a:srgbClr val="3C4043"/>
                </a:solidFill>
                <a:latin typeface="Times New Roman"/>
                <a:ea typeface="Times New Roman"/>
                <a:cs typeface="Times New Roman"/>
                <a:sym typeface="Times New Roman"/>
              </a:rPr>
              <a:t>: The quantity of crop production (in metric tons).</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Annual Rainfall</a:t>
            </a:r>
            <a:r>
              <a:rPr b="0" i="0" lang="en-US" sz="1900">
                <a:solidFill>
                  <a:srgbClr val="3C4043"/>
                </a:solidFill>
                <a:latin typeface="Times New Roman"/>
                <a:ea typeface="Times New Roman"/>
                <a:cs typeface="Times New Roman"/>
                <a:sym typeface="Times New Roman"/>
              </a:rPr>
              <a:t>: The annual rainfall received in the crop-growing region (in mm).</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Fertilizer</a:t>
            </a:r>
            <a:r>
              <a:rPr b="0" i="0" lang="en-US" sz="1900">
                <a:solidFill>
                  <a:srgbClr val="3C4043"/>
                </a:solidFill>
                <a:latin typeface="Times New Roman"/>
                <a:ea typeface="Times New Roman"/>
                <a:cs typeface="Times New Roman"/>
                <a:sym typeface="Times New Roman"/>
              </a:rPr>
              <a:t>: The total amount of fertilizer used for the crop (in kilograms).</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Pesticide</a:t>
            </a:r>
            <a:r>
              <a:rPr b="0" i="0" lang="en-US" sz="1900">
                <a:solidFill>
                  <a:srgbClr val="3C4043"/>
                </a:solidFill>
                <a:latin typeface="Times New Roman"/>
                <a:ea typeface="Times New Roman"/>
                <a:cs typeface="Times New Roman"/>
                <a:sym typeface="Times New Roman"/>
              </a:rPr>
              <a:t>: The total amount of pesticide used for the crop (in kilograms).</a:t>
            </a:r>
            <a:endParaRPr/>
          </a:p>
          <a:p>
            <a:pPr indent="-457200" lvl="0" marL="457200" rtl="0" algn="just">
              <a:lnSpc>
                <a:spcPct val="100000"/>
              </a:lnSpc>
              <a:spcBef>
                <a:spcPts val="1000"/>
              </a:spcBef>
              <a:spcAft>
                <a:spcPts val="0"/>
              </a:spcAft>
              <a:buClr>
                <a:srgbClr val="3C4043"/>
              </a:buClr>
              <a:buSzPts val="1900"/>
              <a:buFont typeface="Calibri"/>
              <a:buAutoNum type="arabicParenR"/>
            </a:pPr>
            <a:r>
              <a:rPr b="1" i="0" lang="en-US" sz="1900">
                <a:solidFill>
                  <a:srgbClr val="3C4043"/>
                </a:solidFill>
                <a:latin typeface="Times New Roman"/>
                <a:ea typeface="Times New Roman"/>
                <a:cs typeface="Times New Roman"/>
                <a:sym typeface="Times New Roman"/>
              </a:rPr>
              <a:t>Yield</a:t>
            </a:r>
            <a:r>
              <a:rPr b="0" i="0" lang="en-US" sz="1900">
                <a:solidFill>
                  <a:srgbClr val="3C4043"/>
                </a:solidFill>
                <a:latin typeface="Times New Roman"/>
                <a:ea typeface="Times New Roman"/>
                <a:cs typeface="Times New Roman"/>
                <a:sym typeface="Times New Roman"/>
              </a:rPr>
              <a:t>: The calculated crop yield (production per unit area).</a:t>
            </a:r>
            <a:endParaRPr/>
          </a:p>
          <a:p>
            <a:pPr indent="0" lvl="0" marL="0" rtl="0" algn="just">
              <a:lnSpc>
                <a:spcPct val="100000"/>
              </a:lnSpc>
              <a:spcBef>
                <a:spcPts val="1000"/>
              </a:spcBef>
              <a:spcAft>
                <a:spcPts val="0"/>
              </a:spcAft>
              <a:buClr>
                <a:schemeClr val="dk1"/>
              </a:buClr>
              <a:buSzPts val="2000"/>
              <a:buNone/>
            </a:pPr>
            <a:r>
              <a:t/>
            </a:r>
            <a:endParaRPr b="0" i="0" sz="2000">
              <a:solidFill>
                <a:srgbClr val="3C4043"/>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129" name="Google Shape;129;p6"/>
          <p:cNvSpPr txBox="1"/>
          <p:nvPr/>
        </p:nvSpPr>
        <p:spPr>
          <a:xfrm>
            <a:off x="838200" y="6276109"/>
            <a:ext cx="10515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Link of Dataset: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Agricultural Crop Yield in Indian States Dataset (kaggle.com)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914400" y="225166"/>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Why BigQuery and Google Looker Studio?</a:t>
            </a:r>
            <a:endParaRPr/>
          </a:p>
        </p:txBody>
      </p:sp>
      <p:sp>
        <p:nvSpPr>
          <p:cNvPr id="135" name="Google Shape;135;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200"/>
              <a:buFont typeface="Noto Sans Symbols"/>
              <a:buChar char="⮚"/>
            </a:pPr>
            <a:r>
              <a:rPr b="1" lang="en-US" sz="2200">
                <a:latin typeface="Times New Roman"/>
                <a:ea typeface="Times New Roman"/>
                <a:cs typeface="Times New Roman"/>
                <a:sym typeface="Times New Roman"/>
              </a:rPr>
              <a:t>Google BigQuery </a:t>
            </a:r>
            <a:r>
              <a:rPr lang="en-US" sz="2200">
                <a:latin typeface="Times New Roman"/>
                <a:ea typeface="Times New Roman"/>
                <a:cs typeface="Times New Roman"/>
                <a:sym typeface="Times New Roman"/>
              </a:rPr>
              <a:t>provides cloud computing facilities that make handling large data much easier.</a:t>
            </a:r>
            <a:endParaRPr/>
          </a:p>
          <a:p>
            <a:pPr indent="-228600" lvl="0" marL="228600" rtl="0" algn="just">
              <a:lnSpc>
                <a:spcPct val="90000"/>
              </a:lnSpc>
              <a:spcBef>
                <a:spcPts val="10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It offers a user-friendly guide for creating and training machine learning models.</a:t>
            </a:r>
            <a:endParaRPr/>
          </a:p>
          <a:p>
            <a:pPr indent="-228600" lvl="0" marL="228600" rtl="0" algn="just">
              <a:lnSpc>
                <a:spcPct val="90000"/>
              </a:lnSpc>
              <a:spcBef>
                <a:spcPts val="10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With just a few lines of SQL query, users can create machine learning models, train them and even evolve them.</a:t>
            </a:r>
            <a:endParaRPr/>
          </a:p>
          <a:p>
            <a:pPr indent="-228600" lvl="0" marL="228600" rtl="0" algn="just">
              <a:lnSpc>
                <a:spcPct val="90000"/>
              </a:lnSpc>
              <a:spcBef>
                <a:spcPts val="10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BigQuery takes care of the whole machine learning pipeline, including standardization and hyperparameter tuning.</a:t>
            </a:r>
            <a:endParaRPr sz="2200">
              <a:latin typeface="Times New Roman"/>
              <a:ea typeface="Times New Roman"/>
              <a:cs typeface="Times New Roman"/>
              <a:sym typeface="Times New Roman"/>
            </a:endParaRPr>
          </a:p>
          <a:p>
            <a:pPr indent="-88900" lvl="0" marL="228600" rtl="0" algn="l">
              <a:lnSpc>
                <a:spcPct val="90000"/>
              </a:lnSpc>
              <a:spcBef>
                <a:spcPts val="1000"/>
              </a:spcBef>
              <a:spcAft>
                <a:spcPts val="0"/>
              </a:spcAft>
              <a:buClr>
                <a:schemeClr val="dk1"/>
              </a:buClr>
              <a:buSzPts val="2200"/>
              <a:buNone/>
            </a:pPr>
            <a:r>
              <a:t/>
            </a:r>
            <a:endParaRPr sz="2200"/>
          </a:p>
        </p:txBody>
      </p:sp>
      <p:sp>
        <p:nvSpPr>
          <p:cNvPr id="136" name="Google Shape;136;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200"/>
              <a:buFont typeface="Noto Sans Symbols"/>
              <a:buChar char="⮚"/>
            </a:pPr>
            <a:r>
              <a:rPr b="1" lang="en-US" sz="2200">
                <a:latin typeface="Times New Roman"/>
                <a:ea typeface="Times New Roman"/>
                <a:cs typeface="Times New Roman"/>
                <a:sym typeface="Times New Roman"/>
              </a:rPr>
              <a:t>Looker Studio </a:t>
            </a:r>
            <a:r>
              <a:rPr lang="en-US" sz="2200">
                <a:latin typeface="Times New Roman"/>
                <a:ea typeface="Times New Roman"/>
                <a:cs typeface="Times New Roman"/>
                <a:sym typeface="Times New Roman"/>
              </a:rPr>
              <a:t>is a FREE tool that is accessible and convenient for anyone to use.</a:t>
            </a:r>
            <a:endParaRPr/>
          </a:p>
          <a:p>
            <a:pPr indent="-228600" lvl="0" marL="228600" rtl="0" algn="just">
              <a:lnSpc>
                <a:spcPct val="90000"/>
              </a:lnSpc>
              <a:spcBef>
                <a:spcPts val="10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Dashboard with customizable reports: Looker Studio grants users the ability to generate custom reports with an extensive range of designs, styles, formatting, and graphs. Also, there are Pre-designed templates that can be useful if you are new to Looker Studio.</a:t>
            </a:r>
            <a:endParaRPr/>
          </a:p>
          <a:p>
            <a:pPr indent="-228600" lvl="0" marL="228600" rtl="0" algn="just">
              <a:lnSpc>
                <a:spcPct val="90000"/>
              </a:lnSpc>
              <a:spcBef>
                <a:spcPts val="10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Contemporary &amp; Interactively connected Data Visualizations.</a:t>
            </a:r>
            <a:endParaRPr sz="2200">
              <a:latin typeface="Times New Roman"/>
              <a:ea typeface="Times New Roman"/>
              <a:cs typeface="Times New Roman"/>
              <a:sym typeface="Times New Roman"/>
            </a:endParaRPr>
          </a:p>
        </p:txBody>
      </p:sp>
      <p:graphicFrame>
        <p:nvGraphicFramePr>
          <p:cNvPr id="137" name="Google Shape;137;p7"/>
          <p:cNvGraphicFramePr/>
          <p:nvPr/>
        </p:nvGraphicFramePr>
        <p:xfrm>
          <a:off x="849086" y="1847461"/>
          <a:ext cx="3000000" cy="3000000"/>
        </p:xfrm>
        <a:graphic>
          <a:graphicData uri="http://schemas.openxmlformats.org/drawingml/2006/table">
            <a:tbl>
              <a:tblPr>
                <a:noFill/>
                <a:tableStyleId>{D897BB77-ADFA-4263-8140-8A415C0DE57B}</a:tableStyleId>
              </a:tblPr>
              <a:tblGrid>
                <a:gridCol w="5113175"/>
              </a:tblGrid>
              <a:tr h="434807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38" name="Google Shape;138;p7"/>
          <p:cNvGraphicFramePr/>
          <p:nvPr/>
        </p:nvGraphicFramePr>
        <p:xfrm>
          <a:off x="6176865" y="1866122"/>
          <a:ext cx="3000000" cy="3000000"/>
        </p:xfrm>
        <a:graphic>
          <a:graphicData uri="http://schemas.openxmlformats.org/drawingml/2006/table">
            <a:tbl>
              <a:tblPr>
                <a:noFill/>
                <a:tableStyleId>{D897BB77-ADFA-4263-8140-8A415C0DE57B}</a:tableStyleId>
              </a:tblPr>
              <a:tblGrid>
                <a:gridCol w="5169150"/>
              </a:tblGrid>
              <a:tr h="4301425">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8"/>
          <p:cNvSpPr txBox="1"/>
          <p:nvPr>
            <p:ph idx="4294967295" type="title"/>
          </p:nvPr>
        </p:nvSpPr>
        <p:spPr>
          <a:xfrm>
            <a:off x="838198" y="364422"/>
            <a:ext cx="10515600" cy="50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sz="4000">
                <a:latin typeface="Times New Roman"/>
                <a:ea typeface="Times New Roman"/>
                <a:cs typeface="Times New Roman"/>
                <a:sym typeface="Times New Roman"/>
              </a:rPr>
              <a:t>Flow chart</a:t>
            </a:r>
            <a:endParaRPr/>
          </a:p>
        </p:txBody>
      </p:sp>
      <p:grpSp>
        <p:nvGrpSpPr>
          <p:cNvPr id="144" name="Google Shape;144;p8"/>
          <p:cNvGrpSpPr/>
          <p:nvPr/>
        </p:nvGrpSpPr>
        <p:grpSpPr>
          <a:xfrm>
            <a:off x="678871" y="1780311"/>
            <a:ext cx="10848112" cy="4751821"/>
            <a:chOff x="678871" y="1780311"/>
            <a:chExt cx="10848112" cy="4751821"/>
          </a:xfrm>
        </p:grpSpPr>
        <p:sp>
          <p:nvSpPr>
            <p:cNvPr id="145" name="Google Shape;145;p8"/>
            <p:cNvSpPr/>
            <p:nvPr/>
          </p:nvSpPr>
          <p:spPr>
            <a:xfrm>
              <a:off x="678871" y="1780311"/>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Data finding and downloading</a:t>
              </a:r>
              <a:endParaRPr/>
            </a:p>
          </p:txBody>
        </p:sp>
        <p:sp>
          <p:nvSpPr>
            <p:cNvPr id="146" name="Google Shape;146;p8"/>
            <p:cNvSpPr/>
            <p:nvPr/>
          </p:nvSpPr>
          <p:spPr>
            <a:xfrm>
              <a:off x="4613563" y="1780311"/>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Create Table using SQL Queries</a:t>
              </a:r>
              <a:endParaRPr/>
            </a:p>
          </p:txBody>
        </p:sp>
        <p:sp>
          <p:nvSpPr>
            <p:cNvPr id="147" name="Google Shape;147;p8"/>
            <p:cNvSpPr/>
            <p:nvPr/>
          </p:nvSpPr>
          <p:spPr>
            <a:xfrm>
              <a:off x="4648200" y="3796146"/>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800">
                  <a:solidFill>
                    <a:schemeClr val="lt1"/>
                  </a:solidFill>
                  <a:latin typeface="Times New Roman"/>
                  <a:ea typeface="Times New Roman"/>
                  <a:cs typeface="Times New Roman"/>
                  <a:sym typeface="Times New Roman"/>
                </a:rPr>
                <a:t>Yield prediction Using different regression models</a:t>
              </a:r>
              <a:endParaRPr/>
            </a:p>
          </p:txBody>
        </p:sp>
        <p:sp>
          <p:nvSpPr>
            <p:cNvPr id="148" name="Google Shape;148;p8"/>
            <p:cNvSpPr/>
            <p:nvPr/>
          </p:nvSpPr>
          <p:spPr>
            <a:xfrm>
              <a:off x="734290" y="3796146"/>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800">
                  <a:solidFill>
                    <a:schemeClr val="lt1"/>
                  </a:solidFill>
                  <a:latin typeface="Times New Roman"/>
                  <a:ea typeface="Times New Roman"/>
                  <a:cs typeface="Times New Roman"/>
                  <a:sym typeface="Times New Roman"/>
                </a:rPr>
                <a:t>ML model evaluation </a:t>
              </a:r>
              <a:endParaRPr/>
            </a:p>
          </p:txBody>
        </p:sp>
        <p:sp>
          <p:nvSpPr>
            <p:cNvPr id="149" name="Google Shape;149;p8"/>
            <p:cNvSpPr/>
            <p:nvPr/>
          </p:nvSpPr>
          <p:spPr>
            <a:xfrm>
              <a:off x="4613562" y="5617732"/>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800">
                  <a:solidFill>
                    <a:schemeClr val="lt1"/>
                  </a:solidFill>
                  <a:latin typeface="Times New Roman"/>
                  <a:ea typeface="Times New Roman"/>
                  <a:cs typeface="Times New Roman"/>
                  <a:sym typeface="Times New Roman"/>
                </a:rPr>
                <a:t>Dashboard creation </a:t>
              </a:r>
              <a:endParaRPr/>
            </a:p>
          </p:txBody>
        </p:sp>
        <p:sp>
          <p:nvSpPr>
            <p:cNvPr id="150" name="Google Shape;150;p8"/>
            <p:cNvSpPr/>
            <p:nvPr/>
          </p:nvSpPr>
          <p:spPr>
            <a:xfrm>
              <a:off x="8562110" y="3796146"/>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1800">
                  <a:solidFill>
                    <a:schemeClr val="lt1"/>
                  </a:solidFill>
                  <a:latin typeface="Times New Roman"/>
                  <a:ea typeface="Times New Roman"/>
                  <a:cs typeface="Times New Roman"/>
                  <a:sym typeface="Times New Roman"/>
                </a:rPr>
                <a:t>Create regression models</a:t>
              </a:r>
              <a:endParaRPr/>
            </a:p>
          </p:txBody>
        </p:sp>
        <p:sp>
          <p:nvSpPr>
            <p:cNvPr id="151" name="Google Shape;151;p8"/>
            <p:cNvSpPr/>
            <p:nvPr/>
          </p:nvSpPr>
          <p:spPr>
            <a:xfrm>
              <a:off x="8562110" y="1780311"/>
              <a:ext cx="2964873" cy="914400"/>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Times New Roman"/>
                  <a:ea typeface="Times New Roman"/>
                  <a:cs typeface="Times New Roman"/>
                  <a:sym typeface="Times New Roman"/>
                </a:rPr>
                <a:t>Data importing in Big Query ML </a:t>
              </a:r>
              <a:endParaRPr/>
            </a:p>
          </p:txBody>
        </p:sp>
        <p:sp>
          <p:nvSpPr>
            <p:cNvPr id="152" name="Google Shape;152;p8"/>
            <p:cNvSpPr/>
            <p:nvPr/>
          </p:nvSpPr>
          <p:spPr>
            <a:xfrm>
              <a:off x="3823855" y="2237511"/>
              <a:ext cx="554181" cy="270162"/>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8"/>
            <p:cNvSpPr/>
            <p:nvPr/>
          </p:nvSpPr>
          <p:spPr>
            <a:xfrm>
              <a:off x="7855525" y="2237511"/>
              <a:ext cx="554181" cy="270162"/>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8"/>
            <p:cNvSpPr/>
            <p:nvPr/>
          </p:nvSpPr>
          <p:spPr>
            <a:xfrm>
              <a:off x="10044546" y="3061853"/>
              <a:ext cx="249381" cy="540044"/>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8"/>
            <p:cNvSpPr/>
            <p:nvPr/>
          </p:nvSpPr>
          <p:spPr>
            <a:xfrm>
              <a:off x="7855525" y="4170218"/>
              <a:ext cx="554181" cy="270162"/>
            </a:xfrm>
            <a:prstGeom prst="lef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8"/>
            <p:cNvSpPr/>
            <p:nvPr/>
          </p:nvSpPr>
          <p:spPr>
            <a:xfrm>
              <a:off x="3851567" y="4170218"/>
              <a:ext cx="554181" cy="270162"/>
            </a:xfrm>
            <a:prstGeom prst="lef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838200" y="365126"/>
            <a:ext cx="10515600" cy="9233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Algorithm Used </a:t>
            </a:r>
            <a:endParaRPr/>
          </a:p>
        </p:txBody>
      </p:sp>
      <p:sp>
        <p:nvSpPr>
          <p:cNvPr id="162" name="Google Shape;162;p9"/>
          <p:cNvSpPr txBox="1"/>
          <p:nvPr>
            <p:ph idx="1" type="body"/>
          </p:nvPr>
        </p:nvSpPr>
        <p:spPr>
          <a:xfrm>
            <a:off x="838200" y="1825625"/>
            <a:ext cx="10515600" cy="4034848"/>
          </a:xfrm>
          <a:prstGeom prst="rect">
            <a:avLst/>
          </a:prstGeom>
          <a:noFill/>
          <a:ln>
            <a:noFill/>
          </a:ln>
        </p:spPr>
        <p:txBody>
          <a:bodyPr anchorCtr="0" anchor="t" bIns="45700" lIns="91425" spcFirstLastPara="1" rIns="91425" wrap="square" tIns="45700">
            <a:normAutofit/>
          </a:bodyPr>
          <a:lstStyle/>
          <a:p>
            <a:pPr indent="-457200" lvl="0" marL="457200" rtl="0" algn="just">
              <a:lnSpc>
                <a:spcPct val="150000"/>
              </a:lnSpc>
              <a:spcBef>
                <a:spcPts val="0"/>
              </a:spcBef>
              <a:spcAft>
                <a:spcPts val="0"/>
              </a:spcAft>
              <a:buClr>
                <a:schemeClr val="dk1"/>
              </a:buClr>
              <a:buSzPts val="2400"/>
              <a:buFont typeface="Calibri"/>
              <a:buAutoNum type="arabicParenR"/>
            </a:pPr>
            <a:r>
              <a:rPr lang="en-US" sz="2400">
                <a:latin typeface="Times New Roman"/>
                <a:ea typeface="Times New Roman"/>
                <a:cs typeface="Times New Roman"/>
                <a:sym typeface="Times New Roman"/>
              </a:rPr>
              <a:t>Linear regression</a:t>
            </a:r>
            <a:endParaRPr/>
          </a:p>
          <a:p>
            <a:pPr indent="-457200" lvl="0" marL="457200" rtl="0" algn="just">
              <a:lnSpc>
                <a:spcPct val="150000"/>
              </a:lnSpc>
              <a:spcBef>
                <a:spcPts val="1000"/>
              </a:spcBef>
              <a:spcAft>
                <a:spcPts val="0"/>
              </a:spcAft>
              <a:buClr>
                <a:schemeClr val="dk1"/>
              </a:buClr>
              <a:buSzPts val="2400"/>
              <a:buFont typeface="Calibri"/>
              <a:buAutoNum type="arabicParenR"/>
            </a:pPr>
            <a:r>
              <a:rPr lang="en-US" sz="2400">
                <a:latin typeface="Times New Roman"/>
                <a:ea typeface="Times New Roman"/>
                <a:cs typeface="Times New Roman"/>
                <a:sym typeface="Times New Roman"/>
              </a:rPr>
              <a:t>AutoML regression</a:t>
            </a:r>
            <a:endParaRPr/>
          </a:p>
          <a:p>
            <a:pPr indent="-457200" lvl="0" marL="457200" rtl="0" algn="just">
              <a:lnSpc>
                <a:spcPct val="150000"/>
              </a:lnSpc>
              <a:spcBef>
                <a:spcPts val="1000"/>
              </a:spcBef>
              <a:spcAft>
                <a:spcPts val="0"/>
              </a:spcAft>
              <a:buClr>
                <a:schemeClr val="dk1"/>
              </a:buClr>
              <a:buSzPts val="2400"/>
              <a:buFont typeface="Calibri"/>
              <a:buAutoNum type="arabicParenR"/>
            </a:pPr>
            <a:r>
              <a:rPr lang="en-US" sz="2400">
                <a:latin typeface="Times New Roman"/>
                <a:ea typeface="Times New Roman"/>
                <a:cs typeface="Times New Roman"/>
                <a:sym typeface="Times New Roman"/>
              </a:rPr>
              <a:t>Linear regression with L1 regularization</a:t>
            </a:r>
            <a:endParaRPr/>
          </a:p>
          <a:p>
            <a:pPr indent="-457200" lvl="0" marL="457200" rtl="0" algn="just">
              <a:lnSpc>
                <a:spcPct val="150000"/>
              </a:lnSpc>
              <a:spcBef>
                <a:spcPts val="1000"/>
              </a:spcBef>
              <a:spcAft>
                <a:spcPts val="0"/>
              </a:spcAft>
              <a:buClr>
                <a:schemeClr val="dk1"/>
              </a:buClr>
              <a:buSzPts val="2400"/>
              <a:buFont typeface="Calibri"/>
              <a:buAutoNum type="arabicParenR"/>
            </a:pPr>
            <a:r>
              <a:rPr lang="en-US" sz="2400">
                <a:latin typeface="Times New Roman"/>
                <a:ea typeface="Times New Roman"/>
                <a:cs typeface="Times New Roman"/>
                <a:sym typeface="Times New Roman"/>
              </a:rPr>
              <a:t>Random Forest Regressor</a:t>
            </a:r>
            <a:endParaRPr/>
          </a:p>
          <a:p>
            <a:pPr indent="-457200" lvl="0" marL="457200" rtl="0" algn="just">
              <a:lnSpc>
                <a:spcPct val="150000"/>
              </a:lnSpc>
              <a:spcBef>
                <a:spcPts val="1000"/>
              </a:spcBef>
              <a:spcAft>
                <a:spcPts val="0"/>
              </a:spcAft>
              <a:buClr>
                <a:schemeClr val="dk1"/>
              </a:buClr>
              <a:buSzPts val="2400"/>
              <a:buFont typeface="Calibri"/>
              <a:buAutoNum type="arabicParenR"/>
            </a:pPr>
            <a:r>
              <a:rPr lang="en-US" sz="2400">
                <a:latin typeface="Times New Roman"/>
                <a:ea typeface="Times New Roman"/>
                <a:cs typeface="Times New Roman"/>
                <a:sym typeface="Times New Roman"/>
              </a:rPr>
              <a:t>Boosted Tree regressor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grianalytic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2024-03-20T08:27:27Z</dcterms:created>
  <dc:creator>Nidhi Gusai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0x01010054A0CE01A0A4F342BCC9825F45D6D1C9</vt:lpwstr>
  </property>
</Properties>
</file>